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9146" autoAdjust="0"/>
  </p:normalViewPr>
  <p:slideViewPr>
    <p:cSldViewPr snapToGrid="0">
      <p:cViewPr varScale="1">
        <p:scale>
          <a:sx n="91" d="100"/>
          <a:sy n="91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0ECCC-8D24-48B5-9293-D83BF486978C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FB6A-5676-425C-BB54-2B0A346E9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7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0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0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9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3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4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53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6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EFB6A-5676-425C-BB54-2B0A346E9F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6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AB06-F93C-4B05-9D0C-0DA9B502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68E03-220B-4A04-BBB1-BF39427FC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02B16-6D26-45A6-B9C0-2C52B15B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C141-8A94-44EF-91F7-13633671C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DE9F-2C00-4FEE-810A-2430296D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33D6-4DFA-4046-8178-A0822C7C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FD2B4-A87B-4168-A877-3A392D8E0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31607-FBF3-431E-9EBF-B7F2A3E7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02016-F267-4991-A23F-676A8BA0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3DCF-2E10-4075-A49F-6D71044B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4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566B1C-D6A9-44D8-8463-C22EC20E4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6D7AE-8AFC-459C-A407-377BC7F9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3626B-166A-4F1E-9D24-12172BA63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8EF9-9F45-4E28-850C-83FE9048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66C96-B372-43D9-BC1B-415B59B0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9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D1A8-E48D-43EA-AD97-85847B34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4CB3-E946-4C92-9BC7-62AF4835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97E9-8D80-47CE-A021-3E52B549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C13BE-1BDD-4B28-8D13-99A51A82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FE885-1A98-444C-8018-A2A4A398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80F8-B9D3-471A-83B8-160EC284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4F87-75DC-4D22-84D2-8D7FEF44B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1E711-CF66-4CB2-83D7-D62E1BBB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1122-C06D-4E28-B6AC-9448C541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4AA5A-367D-4CF5-A4D1-F6804B125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53911-A047-4D91-9E8F-ADC75DA8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9DD9-B173-4861-A4CA-F8A192A6F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12EA8-C2FF-410F-908B-7817E945F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02B9F-2B43-4A7A-8029-40E7F9DC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E8FB0-C083-45ED-B207-5807F251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CF46B-7328-4B6B-AC8A-42D332C0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CE9B-2934-4B7F-9CB3-E41DFFC4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F6A37-1447-45BC-9EEA-52FF2AE92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EC95-FF74-4F7B-BC0A-9054A414C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D3559-1CD6-44AA-94E8-837AB87C5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2A7E9-99C3-4FB7-A1BB-59E04A02E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0F295-9D1A-451B-82E2-18053040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E2BC1-7766-499D-B17C-0986ACBC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52B017-F1F4-43EA-A199-CD86D10D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4671-D162-470A-8BF1-9FF777C2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8D30E-D93A-41DC-89B2-A32B1493E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98483-1A41-4A34-B719-25CCDE14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D39B8-20C3-4C11-BBEF-2154140A9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7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49E51-4929-4F62-BA76-DB28BC39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880EF-B2A2-4273-B11E-C3B5429D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B8D5C-2FAB-4421-B008-C0030BA46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6032-CF08-4C4A-A655-3F7A112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24B7-C58C-4F3E-842C-AF18BE05C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75809-12E8-4ACA-94D4-E3010C0D1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CD5D7-3908-4300-BD83-28F6F6C7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E4A7D-3094-47AD-84C1-389EA6A5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CD95A-CE52-4A01-BCE6-11BF7C90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AA9B-6DB0-45CD-AB4F-EB6B35A5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E538A-D1CA-4AFF-A383-D3C00B787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18F3C-C8A8-4858-B48F-03215787D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0F3CA-D561-460E-BCED-C7D9A235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31919-0ECA-4EDC-90D2-2C2E8C5C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1ADBB-A9D5-48D4-806F-6985B85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E3701-A7D9-4C8A-B0FE-1B691A9D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F5E6E-FC83-4E1A-87FF-7C8D46930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9B012-7DAE-47E8-8BEB-8CBA5C52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4F8D5-E25E-4F7C-B1E2-93147B6F7510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415F1-D739-4722-AD09-D01C3D54E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5B569-FDE4-4CAC-9DAF-F7DE56A40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71DAE-1F2B-42BB-8826-D99425C22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7.jpeg"/><Relationship Id="rId4" Type="http://schemas.openxmlformats.org/officeDocument/2006/relationships/image" Target="../media/image18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6CC5-F777-4A08-8B54-38B433116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CST For Unilateral Magnet &amp; RF Probe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0A966-8E44-4077-937C-3D44095E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Devin Morin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August 6, 2020</a:t>
            </a:r>
            <a:endParaRPr lang="en-US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0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696A7B-91BB-444B-B731-29889E70699A}"/>
              </a:ext>
            </a:extLst>
          </p:cNvPr>
          <p:cNvSpPr txBox="1"/>
          <p:nvPr/>
        </p:nvSpPr>
        <p:spPr>
          <a:xfrm>
            <a:off x="0" y="1619250"/>
            <a:ext cx="6572250" cy="3778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B1 is amplified by surface currents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Utilizing a low field region compared to within the coil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As the coil is brought closer to the copper sheet, B1 increases.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3D373F-50BC-4EF0-8DF4-2CA8BD568A70}"/>
              </a:ext>
            </a:extLst>
          </p:cNvPr>
          <p:cNvSpPr txBox="1">
            <a:spLocks/>
          </p:cNvSpPr>
          <p:nvPr/>
        </p:nvSpPr>
        <p:spPr>
          <a:xfrm>
            <a:off x="673100" y="216030"/>
            <a:ext cx="11518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Surface Loop VS Counter-Wound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421B9C-7C74-40EB-8AD5-59C6246E2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r="-1" b="-1"/>
          <a:stretch/>
        </p:blipFill>
        <p:spPr>
          <a:xfrm>
            <a:off x="6903508" y="1769034"/>
            <a:ext cx="4326467" cy="2328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A20A3B-2CCA-4DB4-B256-8985A859F076}"/>
              </a:ext>
            </a:extLst>
          </p:cNvPr>
          <p:cNvSpPr/>
          <p:nvPr/>
        </p:nvSpPr>
        <p:spPr>
          <a:xfrm>
            <a:off x="8684419" y="2133600"/>
            <a:ext cx="695325" cy="485775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67FB4-C250-4D30-892A-B5461109CDAD}"/>
              </a:ext>
            </a:extLst>
          </p:cNvPr>
          <p:cNvSpPr txBox="1"/>
          <p:nvPr/>
        </p:nvSpPr>
        <p:spPr>
          <a:xfrm>
            <a:off x="8353424" y="1785938"/>
            <a:ext cx="190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Sample region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DE88C0-6514-4833-BFA5-D169A69C5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715" y="1623977"/>
            <a:ext cx="5594524" cy="41958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D4886BA-1C5D-4D02-9025-3BA4EB843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168" y="1785938"/>
            <a:ext cx="5439712" cy="400453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8B44DF1-4E82-4CFD-B023-433C2DE30158}"/>
              </a:ext>
            </a:extLst>
          </p:cNvPr>
          <p:cNvGrpSpPr/>
          <p:nvPr/>
        </p:nvGrpSpPr>
        <p:grpSpPr>
          <a:xfrm>
            <a:off x="2669382" y="2721114"/>
            <a:ext cx="9028297" cy="2440305"/>
            <a:chOff x="2669382" y="2721114"/>
            <a:chExt cx="9028297" cy="244030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4D6870-336A-4A12-8517-39D7883EC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8722" y="2903220"/>
              <a:ext cx="6529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0A6F8B6-08A2-45D7-9D02-43E8A43B9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9382" y="4884420"/>
              <a:ext cx="17044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21B5EC-5F55-46C7-8CC6-EC59DEA6BA72}"/>
                </a:ext>
              </a:extLst>
            </p:cNvPr>
            <p:cNvSpPr txBox="1"/>
            <p:nvPr/>
          </p:nvSpPr>
          <p:spPr>
            <a:xfrm>
              <a:off x="4406838" y="4453533"/>
              <a:ext cx="2224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Worst case scenario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A1DC46-52AA-4890-BE02-F4B1DE11F584}"/>
                </a:ext>
              </a:extLst>
            </p:cNvPr>
            <p:cNvSpPr txBox="1"/>
            <p:nvPr/>
          </p:nvSpPr>
          <p:spPr>
            <a:xfrm>
              <a:off x="9472850" y="2721114"/>
              <a:ext cx="22248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Best case scenario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621AA8-756D-477E-845C-E218587B3879}"/>
              </a:ext>
            </a:extLst>
          </p:cNvPr>
          <p:cNvSpPr txBox="1"/>
          <p:nvPr/>
        </p:nvSpPr>
        <p:spPr>
          <a:xfrm>
            <a:off x="2738665" y="1550126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Surface Loop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DF5D4B-ABEE-45F0-959C-9F92E5CF7228}"/>
              </a:ext>
            </a:extLst>
          </p:cNvPr>
          <p:cNvSpPr txBox="1"/>
          <p:nvPr/>
        </p:nvSpPr>
        <p:spPr>
          <a:xfrm>
            <a:off x="8364400" y="1481895"/>
            <a:ext cx="25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Counter-Wound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2C15E6-4894-46E9-80D9-DD6EF5D4B9DD}"/>
              </a:ext>
            </a:extLst>
          </p:cNvPr>
          <p:cNvSpPr txBox="1"/>
          <p:nvPr/>
        </p:nvSpPr>
        <p:spPr>
          <a:xfrm>
            <a:off x="1374392" y="6087341"/>
            <a:ext cx="101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Counter-wound design is practically equivalent to the surface loop in the worst-case scenario!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1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696A7B-91BB-444B-B731-29889E70699A}"/>
              </a:ext>
            </a:extLst>
          </p:cNvPr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CST is a wonderful tool with many functionalities!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	-Optimization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	-Force Analysis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	-3D Visualization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Homogeneous spot magnet construction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RF exploration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3D373F-50BC-4EF0-8DF4-2CA8BD568A70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pic>
        <p:nvPicPr>
          <p:cNvPr id="6" name="Picture 5" descr="A picture containing cage&#10;&#10;Description automatically generated">
            <a:extLst>
              <a:ext uri="{FF2B5EF4-FFF2-40B4-BE49-F238E27FC236}">
                <a16:creationId xmlns:a16="http://schemas.microsoft.com/office/drawing/2014/main" id="{DABED8C2-4FE3-4F33-84D7-36F53AD6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19" y="5354485"/>
            <a:ext cx="2276980" cy="11180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sitting, monitor, table, screen&#10;&#10;Description automatically generated">
            <a:extLst>
              <a:ext uri="{FF2B5EF4-FFF2-40B4-BE49-F238E27FC236}">
                <a16:creationId xmlns:a16="http://schemas.microsoft.com/office/drawing/2014/main" id="{B51244B2-DAA9-4FD8-B1D2-46134639E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09" y="5353610"/>
            <a:ext cx="2276981" cy="1118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349B71F3-C80A-4061-923B-BE8C925A7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76" y="3561421"/>
            <a:ext cx="1886524" cy="9829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picture containing monitor, light&#10;&#10;Description automatically generated">
            <a:extLst>
              <a:ext uri="{FF2B5EF4-FFF2-40B4-BE49-F238E27FC236}">
                <a16:creationId xmlns:a16="http://schemas.microsoft.com/office/drawing/2014/main" id="{32411104-63E3-4821-A26D-F468DE5E3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28" y="3561421"/>
            <a:ext cx="1886524" cy="9829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FB527D4-7527-47D0-8526-649DA689C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00" y="5353610"/>
            <a:ext cx="2432374" cy="11188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FCB4E755-566F-446F-98D0-683673C30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0951" y="2912262"/>
            <a:ext cx="3041650" cy="2281237"/>
          </a:xfrm>
        </p:spPr>
      </p:pic>
      <p:pic>
        <p:nvPicPr>
          <p:cNvPr id="3" name="Picture 2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30AD0FFC-F2A6-4632-A7C4-BEF28BC178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7963" b="19816"/>
          <a:stretch/>
        </p:blipFill>
        <p:spPr>
          <a:xfrm>
            <a:off x="723919" y="3538745"/>
            <a:ext cx="2121929" cy="10055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717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696A7B-91BB-444B-B731-29889E70699A}"/>
              </a:ext>
            </a:extLst>
          </p:cNvPr>
          <p:cNvSpPr txBox="1"/>
          <p:nvPr/>
        </p:nvSpPr>
        <p:spPr>
          <a:xfrm>
            <a:off x="340242" y="1707775"/>
            <a:ext cx="12192000" cy="3749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I would like to thank Bruce </a:t>
            </a:r>
            <a:r>
              <a:rPr lang="en-US" sz="2500" dirty="0" err="1">
                <a:latin typeface="Helvetica" panose="020B0604020202020204" pitchFamily="34" charset="0"/>
                <a:cs typeface="Helvetica" panose="020B0604020202020204" pitchFamily="34" charset="0"/>
              </a:rPr>
              <a:t>Balcom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and Andres for all the help.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This work was supported by </a:t>
            </a:r>
            <a:r>
              <a:rPr lang="en-US" sz="2500" dirty="0" err="1">
                <a:latin typeface="Helvetica" panose="020B0604020202020204" pitchFamily="34" charset="0"/>
                <a:cs typeface="Helvetica" panose="020B0604020202020204" pitchFamily="34" charset="0"/>
              </a:rPr>
              <a:t>Mitacs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through the </a:t>
            </a:r>
            <a:r>
              <a:rPr lang="en-US" sz="2500" dirty="0" err="1">
                <a:latin typeface="Helvetica" panose="020B0604020202020204" pitchFamily="34" charset="0"/>
                <a:cs typeface="Helvetica" panose="020B0604020202020204" pitchFamily="34" charset="0"/>
              </a:rPr>
              <a:t>Mitacs</a:t>
            </a: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 Research Training Award. </a:t>
            </a:r>
          </a:p>
          <a:p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3D373F-50BC-4EF0-8DF4-2CA8BD568A70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Acknowledgements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06EAA72-E915-417D-9986-7ADBB6DD8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96" y="5848479"/>
            <a:ext cx="18192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9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E952-1A94-4994-8C4F-E4A451B04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52573-E947-44A6-9B80-D2212BDFC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1354"/>
            <a:ext cx="12192000" cy="538664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Using CST (computer simulation technology) to simulate and optimize magnet arrays for a new unilateral magnet.</a:t>
            </a:r>
          </a:p>
          <a:p>
            <a:endParaRPr lang="en-US" dirty="0"/>
          </a:p>
          <a:p>
            <a:r>
              <a:rPr lang="en-US" dirty="0"/>
              <a:t>One can optimize for a parameter and achieve an optimal result.</a:t>
            </a:r>
          </a:p>
          <a:p>
            <a:endParaRPr lang="en-US" dirty="0"/>
          </a:p>
          <a:p>
            <a:r>
              <a:rPr lang="en-US" dirty="0"/>
              <a:t>Using CST to simulate surface current effects on B1 magnetic field. </a:t>
            </a:r>
          </a:p>
        </p:txBody>
      </p:sp>
    </p:spTree>
    <p:extLst>
      <p:ext uri="{BB962C8B-B14F-4D97-AF65-F5344CB8AC3E}">
        <p14:creationId xmlns:p14="http://schemas.microsoft.com/office/powerpoint/2010/main" val="398691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E952-1A94-4994-8C4F-E4A451B0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031"/>
            <a:ext cx="12192000" cy="1094700"/>
          </a:xfrm>
        </p:spPr>
        <p:txBody>
          <a:bodyPr>
            <a:normAutofit/>
          </a:bodyPr>
          <a:lstStyle/>
          <a:p>
            <a:pPr algn="ctr"/>
            <a:r>
              <a:rPr lang="en-US" sz="45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MatLab</a:t>
            </a:r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 VS CST</a:t>
            </a:r>
          </a:p>
        </p:txBody>
      </p:sp>
      <p:pic>
        <p:nvPicPr>
          <p:cNvPr id="11" name="Picture 10" descr="A close up of a box&#10;&#10;Description automatically generated">
            <a:extLst>
              <a:ext uri="{FF2B5EF4-FFF2-40B4-BE49-F238E27FC236}">
                <a16:creationId xmlns:a16="http://schemas.microsoft.com/office/drawing/2014/main" id="{094E5D6F-6E97-4496-88EB-D9D6185C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6" y="1310730"/>
            <a:ext cx="3405902" cy="17745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E244390-729F-49D5-AF55-54FF04E4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320" y="1310731"/>
            <a:ext cx="6855309" cy="3757924"/>
          </a:xfrm>
          <a:prstGeom prst="rect">
            <a:avLst/>
          </a:prstGeom>
        </p:spPr>
      </p:pic>
      <p:pic>
        <p:nvPicPr>
          <p:cNvPr id="6" name="Picture 5" descr="A picture containing monitor, light&#10;&#10;Description automatically generated">
            <a:extLst>
              <a:ext uri="{FF2B5EF4-FFF2-40B4-BE49-F238E27FC236}">
                <a16:creationId xmlns:a16="http://schemas.microsoft.com/office/drawing/2014/main" id="{BD3B51AD-0094-4410-B15D-4F51FD6FE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6" y="3219684"/>
            <a:ext cx="3405902" cy="17745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5CBBE-86C6-47D0-BCE9-436EC1A72ABC}"/>
              </a:ext>
            </a:extLst>
          </p:cNvPr>
          <p:cNvSpPr txBox="1"/>
          <p:nvPr/>
        </p:nvSpPr>
        <p:spPr>
          <a:xfrm>
            <a:off x="0" y="5024582"/>
            <a:ext cx="70103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Simple and easy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Assumes infinite sheet of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22683-3D95-42CC-A4C4-C94BB253E035}"/>
              </a:ext>
            </a:extLst>
          </p:cNvPr>
          <p:cNvSpPr txBox="1"/>
          <p:nvPr/>
        </p:nvSpPr>
        <p:spPr>
          <a:xfrm>
            <a:off x="6871854" y="5143073"/>
            <a:ext cx="53201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3D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Built in optimization and force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Proper simulation of fringe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8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363497-E20C-4210-9F8D-118ECAF27C0F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CST Optimization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37072C6-63F1-407D-B681-1A25D50E1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96" y="1227056"/>
            <a:ext cx="5226229" cy="27103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058A6F72-A201-448B-98F7-3A1B19ECF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94" y="4023797"/>
            <a:ext cx="5226231" cy="271037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8ADE10-D0D5-43E8-B758-E7FF0145B8B4}"/>
                  </a:ext>
                </a:extLst>
              </p:cNvPr>
              <p:cNvSpPr txBox="1"/>
              <p:nvPr/>
            </p:nvSpPr>
            <p:spPr>
              <a:xfrm>
                <a:off x="1" y="1541592"/>
                <a:ext cx="6477000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optimization tool minimized the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along the Y direction (the axis that runs perpendicular to the surface of the magnet).</a:t>
                </a:r>
              </a:p>
              <a:p>
                <a:endParaRPr lang="en-US" sz="25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Homogeneous region from 0.52 – 1.45 cm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US" sz="250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2.77 MHz</a:t>
                </a:r>
              </a:p>
              <a:p>
                <a:endParaRPr lang="en-US" sz="25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B0 field variation of less than 10 gauss over the sensitive region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8ADE10-D0D5-43E8-B758-E7FF0145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541592"/>
                <a:ext cx="6477000" cy="3939540"/>
              </a:xfrm>
              <a:prstGeom prst="rect">
                <a:avLst/>
              </a:prstGeom>
              <a:blipFill>
                <a:blip r:embed="rId5"/>
                <a:stretch>
                  <a:fillRect l="-1317" t="-1238" r="-1881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close up of a box&#10;&#10;Description automatically generated">
            <a:extLst>
              <a:ext uri="{FF2B5EF4-FFF2-40B4-BE49-F238E27FC236}">
                <a16:creationId xmlns:a16="http://schemas.microsoft.com/office/drawing/2014/main" id="{090C3DB2-16AD-46FB-856E-8ABC9FFBE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57" y="5154648"/>
            <a:ext cx="2391744" cy="12461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62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0A9827-8637-403F-BE71-5D5BC84C20D6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Experimental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96A7B-91BB-444B-B731-29889E70699A}"/>
              </a:ext>
            </a:extLst>
          </p:cNvPr>
          <p:cNvSpPr txBox="1"/>
          <p:nvPr/>
        </p:nvSpPr>
        <p:spPr>
          <a:xfrm>
            <a:off x="0" y="1791494"/>
            <a:ext cx="629602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Sensitive region is shifted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Magnitude of B1 field has decreased compared to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This is maybe due to an incorrect remanence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Sensitive region from 0.94 – 1.86 cm with less than 8 gauss variation.</a:t>
            </a:r>
          </a:p>
        </p:txBody>
      </p:sp>
      <p:pic>
        <p:nvPicPr>
          <p:cNvPr id="20" name="Picture 19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5CFED5BC-FA30-4C19-A30F-CD7A992D5E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7963" b="19816"/>
          <a:stretch/>
        </p:blipFill>
        <p:spPr>
          <a:xfrm>
            <a:off x="7056180" y="1409700"/>
            <a:ext cx="3516570" cy="1666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90F63BE-4D37-40EA-B8BA-02567895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7001" y="3076227"/>
            <a:ext cx="4517029" cy="3387772"/>
          </a:xfr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B9B4433-8B56-4F2A-8AA9-0814CE68CC9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7001" y="3076227"/>
            <a:ext cx="4517031" cy="33877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9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0A9827-8637-403F-BE71-5D5BC84C20D6}"/>
              </a:ext>
            </a:extLst>
          </p:cNvPr>
          <p:cNvSpPr txBox="1">
            <a:spLocks/>
          </p:cNvSpPr>
          <p:nvPr/>
        </p:nvSpPr>
        <p:spPr>
          <a:xfrm>
            <a:off x="0" y="225438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CST for RF Simulation</a:t>
            </a:r>
          </a:p>
        </p:txBody>
      </p:sp>
    </p:spTree>
    <p:extLst>
      <p:ext uri="{BB962C8B-B14F-4D97-AF65-F5344CB8AC3E}">
        <p14:creationId xmlns:p14="http://schemas.microsoft.com/office/powerpoint/2010/main" val="301001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96A7B-91BB-444B-B731-29889E70699A}"/>
                  </a:ext>
                </a:extLst>
              </p:cNvPr>
              <p:cNvSpPr txBox="1"/>
              <p:nvPr/>
            </p:nvSpPr>
            <p:spPr>
              <a:xfrm>
                <a:off x="0" y="1291795"/>
                <a:ext cx="12192000" cy="19378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Conductive copper sheets will reduce acoustic ringing </a:t>
                </a: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Oscillating field B1 will induce surface currents that usually attenuate the magnitude of B1 field.</a:t>
                </a: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5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Signal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∝ </m:t>
                    </m:r>
                    <m:r>
                      <a:rPr lang="en-US" sz="2500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5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5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5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5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696A7B-91BB-444B-B731-29889E706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91795"/>
                <a:ext cx="12192000" cy="1937864"/>
              </a:xfrm>
              <a:prstGeom prst="rect">
                <a:avLst/>
              </a:prstGeom>
              <a:blipFill>
                <a:blip r:embed="rId4"/>
                <a:stretch>
                  <a:fillRect t="-72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2CC7AE4-5168-4567-B656-646DA67AC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95" y="3669273"/>
            <a:ext cx="5784959" cy="26610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E3D373F-50BC-4EF0-8DF4-2CA8BD568A70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Surface Currents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27EC8-B21B-4141-86FD-9771A280EA87}"/>
              </a:ext>
            </a:extLst>
          </p:cNvPr>
          <p:cNvGrpSpPr/>
          <p:nvPr/>
        </p:nvGrpSpPr>
        <p:grpSpPr>
          <a:xfrm>
            <a:off x="5773845" y="3952876"/>
            <a:ext cx="322156" cy="1114424"/>
            <a:chOff x="5773845" y="3790874"/>
            <a:chExt cx="330154" cy="12764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BFDE82-FF44-4D44-8300-1DC287C2D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5974" y="4131773"/>
              <a:ext cx="0" cy="93552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71F59B-8589-4427-821F-388B210D50B0}"/>
                    </a:ext>
                  </a:extLst>
                </p:cNvPr>
                <p:cNvSpPr txBox="1"/>
                <p:nvPr/>
              </p:nvSpPr>
              <p:spPr>
                <a:xfrm>
                  <a:off x="5773845" y="3790874"/>
                  <a:ext cx="3301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071F59B-8589-4427-821F-388B210D50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845" y="3790874"/>
                  <a:ext cx="33015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981" r="-9434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904A0E-5A27-4EB6-A8AA-E666E3F4BB95}"/>
              </a:ext>
            </a:extLst>
          </p:cNvPr>
          <p:cNvGrpSpPr/>
          <p:nvPr/>
        </p:nvGrpSpPr>
        <p:grpSpPr>
          <a:xfrm>
            <a:off x="5572446" y="5099842"/>
            <a:ext cx="641138" cy="1132002"/>
            <a:chOff x="5572446" y="5099842"/>
            <a:chExt cx="641138" cy="113200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4DB0AD-5EA0-40A8-91DF-1A5A6DCE37D4}"/>
                </a:ext>
              </a:extLst>
            </p:cNvPr>
            <p:cNvGrpSpPr/>
            <p:nvPr/>
          </p:nvGrpSpPr>
          <p:grpSpPr>
            <a:xfrm rot="10800000">
              <a:off x="5851082" y="5099842"/>
              <a:ext cx="51365" cy="1132002"/>
              <a:chOff x="5886315" y="3770741"/>
              <a:chExt cx="52640" cy="1296559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F4C7BAB-F201-4557-92A4-21B538D0E47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886315" y="4540121"/>
                <a:ext cx="9659" cy="527179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9B8AC6-97A2-44BB-91C3-45F68EDDC077}"/>
                  </a:ext>
                </a:extLst>
              </p:cNvPr>
              <p:cNvSpPr txBox="1"/>
              <p:nvPr/>
            </p:nvSpPr>
            <p:spPr>
              <a:xfrm>
                <a:off x="5938888" y="3770741"/>
                <a:ext cx="67" cy="317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b="1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E1B624-6410-46A3-A4E0-9B622863D407}"/>
                    </a:ext>
                  </a:extLst>
                </p:cNvPr>
                <p:cNvSpPr txBox="1"/>
                <p:nvPr/>
              </p:nvSpPr>
              <p:spPr>
                <a:xfrm>
                  <a:off x="5572446" y="5642777"/>
                  <a:ext cx="641138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𝒆𝒅𝒅𝒚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E1B624-6410-46A3-A4E0-9B622863D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446" y="5642777"/>
                  <a:ext cx="641138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7619" r="-8571"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0B1E7E7D-F64D-4A55-8CCA-E1E357D6D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43828" y="2919760"/>
            <a:ext cx="4922747" cy="3692061"/>
          </a:xfrm>
          <a:prstGeom prst="rect">
            <a:avLst/>
          </a:prstGeom>
        </p:spPr>
      </p:pic>
      <p:pic>
        <p:nvPicPr>
          <p:cNvPr id="28" name="Picture 27" descr="A picture containing table&#10;&#10;Description automatically generated">
            <a:extLst>
              <a:ext uri="{FF2B5EF4-FFF2-40B4-BE49-F238E27FC236}">
                <a16:creationId xmlns:a16="http://schemas.microsoft.com/office/drawing/2014/main" id="{2B3A4EE5-31F0-473C-9C31-900DC9A06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96" y="4073797"/>
            <a:ext cx="3529009" cy="16233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846063-42C4-4BD8-8AAF-3BB69B58C79D}"/>
              </a:ext>
            </a:extLst>
          </p:cNvPr>
          <p:cNvCxnSpPr>
            <a:cxnSpLocks/>
          </p:cNvCxnSpPr>
          <p:nvPr/>
        </p:nvCxnSpPr>
        <p:spPr>
          <a:xfrm flipV="1">
            <a:off x="10103057" y="4222758"/>
            <a:ext cx="0" cy="62969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DB3505-E591-465A-8D76-D907C66B8A15}"/>
                  </a:ext>
                </a:extLst>
              </p:cNvPr>
              <p:cNvSpPr txBox="1"/>
              <p:nvPr/>
            </p:nvSpPr>
            <p:spPr>
              <a:xfrm>
                <a:off x="10172179" y="4176205"/>
                <a:ext cx="1228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DB3505-E591-465A-8D76-D907C66B8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179" y="4176205"/>
                <a:ext cx="122854" cy="184666"/>
              </a:xfrm>
              <a:prstGeom prst="rect">
                <a:avLst/>
              </a:prstGeom>
              <a:blipFill>
                <a:blip r:embed="rId10"/>
                <a:stretch>
                  <a:fillRect l="-35000" r="-3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3CB1740-67FB-42B6-96EE-505313D0CA23}"/>
              </a:ext>
            </a:extLst>
          </p:cNvPr>
          <p:cNvSpPr/>
          <p:nvPr/>
        </p:nvSpPr>
        <p:spPr>
          <a:xfrm>
            <a:off x="5719763" y="6641970"/>
            <a:ext cx="90488" cy="130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30B295-CE52-4F51-A113-ABF7C2E6A3AE}"/>
              </a:ext>
            </a:extLst>
          </p:cNvPr>
          <p:cNvSpPr txBox="1"/>
          <p:nvPr/>
        </p:nvSpPr>
        <p:spPr>
          <a:xfrm>
            <a:off x="3621447" y="3192219"/>
            <a:ext cx="5475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Nature abhors a change in flux!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50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8696A7B-91BB-444B-B731-29889E70699A}"/>
              </a:ext>
            </a:extLst>
          </p:cNvPr>
          <p:cNvSpPr txBox="1"/>
          <p:nvPr/>
        </p:nvSpPr>
        <p:spPr>
          <a:xfrm>
            <a:off x="0" y="1619250"/>
            <a:ext cx="12192000" cy="2743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Counter-wound coil design that can use surface currents to our advantage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Utilizing the region above the center of the two coils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anose="020B0604020202020204" pitchFamily="34" charset="0"/>
                <a:cs typeface="Helvetica" panose="020B0604020202020204" pitchFamily="34" charset="0"/>
              </a:rPr>
              <a:t>One wound clockwise, the other wound counter-clockwise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E3D373F-50BC-4EF0-8DF4-2CA8BD568A70}"/>
              </a:ext>
            </a:extLst>
          </p:cNvPr>
          <p:cNvSpPr txBox="1">
            <a:spLocks/>
          </p:cNvSpPr>
          <p:nvPr/>
        </p:nvSpPr>
        <p:spPr>
          <a:xfrm>
            <a:off x="838200" y="216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UC Davis Design</a:t>
            </a:r>
          </a:p>
        </p:txBody>
      </p:sp>
      <p:pic>
        <p:nvPicPr>
          <p:cNvPr id="6" name="Picture 5" descr="A picture containing cage&#10;&#10;Description automatically generated">
            <a:extLst>
              <a:ext uri="{FF2B5EF4-FFF2-40B4-BE49-F238E27FC236}">
                <a16:creationId xmlns:a16="http://schemas.microsoft.com/office/drawing/2014/main" id="{DABED8C2-4FE3-4F33-84D7-36F53AD6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8" y="3702052"/>
            <a:ext cx="5031611" cy="247056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 descr="A picture containing sitting, monitor, table, screen&#10;&#10;Description automatically generated">
            <a:extLst>
              <a:ext uri="{FF2B5EF4-FFF2-40B4-BE49-F238E27FC236}">
                <a16:creationId xmlns:a16="http://schemas.microsoft.com/office/drawing/2014/main" id="{B51244B2-DAA9-4FD8-B1D2-46134639E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00120"/>
            <a:ext cx="5031611" cy="24724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8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DA72B44-55C3-4911-B69B-55517E309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F9A800B5-8354-444C-BC9F-955739B98B2B}"/>
              </a:ext>
            </a:extLst>
          </p:cNvPr>
          <p:cNvSpPr/>
          <p:nvPr/>
        </p:nvSpPr>
        <p:spPr>
          <a:xfrm>
            <a:off x="5963536" y="516068"/>
            <a:ext cx="379228" cy="14141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7C36E68-62D4-4C1A-8953-66CAEE806D69}"/>
              </a:ext>
            </a:extLst>
          </p:cNvPr>
          <p:cNvSpPr/>
          <p:nvPr/>
        </p:nvSpPr>
        <p:spPr>
          <a:xfrm rot="10800000">
            <a:off x="5963536" y="4746828"/>
            <a:ext cx="379228" cy="141413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CB8E01-F704-472E-A10A-DCB5DEBE3EE5}"/>
                  </a:ext>
                </a:extLst>
              </p:cNvPr>
              <p:cNvSpPr txBox="1"/>
              <p:nvPr/>
            </p:nvSpPr>
            <p:spPr>
              <a:xfrm>
                <a:off x="5873229" y="1968096"/>
                <a:ext cx="65966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CB8E01-F704-472E-A10A-DCB5DEBE3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29" y="1968096"/>
                <a:ext cx="65966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7E7458-C79E-4AD9-8E12-2ECBD10A2521}"/>
                  </a:ext>
                </a:extLst>
              </p:cNvPr>
              <p:cNvSpPr txBox="1"/>
              <p:nvPr/>
            </p:nvSpPr>
            <p:spPr>
              <a:xfrm>
                <a:off x="5823315" y="4072797"/>
                <a:ext cx="65966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7E7458-C79E-4AD9-8E12-2ECBD10A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15" y="4072797"/>
                <a:ext cx="659668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C8D3FD-D9CE-4EA4-B46C-3750385354E7}"/>
                  </a:ext>
                </a:extLst>
              </p:cNvPr>
              <p:cNvSpPr txBox="1"/>
              <p:nvPr/>
            </p:nvSpPr>
            <p:spPr>
              <a:xfrm>
                <a:off x="5709662" y="4886419"/>
                <a:ext cx="886974" cy="420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𝒆𝒅𝒅𝒚</m:t>
                          </m:r>
                        </m:sub>
                      </m:sSub>
                    </m:oMath>
                  </m:oMathPara>
                </a14:m>
                <a:endParaRPr lang="en-US" sz="2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C8D3FD-D9CE-4EA4-B46C-375038535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662" y="4886419"/>
                <a:ext cx="886974" cy="420051"/>
              </a:xfrm>
              <a:prstGeom prst="rect">
                <a:avLst/>
              </a:prstGeom>
              <a:blipFill>
                <a:blip r:embed="rId7"/>
                <a:stretch>
                  <a:fillRect l="-8276" r="-620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Down 32">
            <a:extLst>
              <a:ext uri="{FF2B5EF4-FFF2-40B4-BE49-F238E27FC236}">
                <a16:creationId xmlns:a16="http://schemas.microsoft.com/office/drawing/2014/main" id="{A11636A4-746A-47A6-8041-62320DBBC5BC}"/>
              </a:ext>
            </a:extLst>
          </p:cNvPr>
          <p:cNvSpPr/>
          <p:nvPr/>
        </p:nvSpPr>
        <p:spPr>
          <a:xfrm>
            <a:off x="5963535" y="2992227"/>
            <a:ext cx="379228" cy="91228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708F5ED-61B3-4870-9D74-4EBA9BCA6D8D}"/>
              </a:ext>
            </a:extLst>
          </p:cNvPr>
          <p:cNvSpPr/>
          <p:nvPr/>
        </p:nvSpPr>
        <p:spPr>
          <a:xfrm>
            <a:off x="5963535" y="1482921"/>
            <a:ext cx="379228" cy="125596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24AE40-F16F-4070-B4C0-30D833C9D490}"/>
                  </a:ext>
                </a:extLst>
              </p:cNvPr>
              <p:cNvSpPr txBox="1"/>
              <p:nvPr/>
            </p:nvSpPr>
            <p:spPr>
              <a:xfrm>
                <a:off x="6386380" y="2288289"/>
                <a:ext cx="1653530" cy="420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5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𝒆𝒅𝒅𝒚</m:t>
                          </m:r>
                        </m:sub>
                      </m:sSub>
                    </m:oMath>
                  </m:oMathPara>
                </a14:m>
                <a:endParaRPr lang="en-US" sz="2500" b="1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24AE40-F16F-4070-B4C0-30D833C9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80" y="2288289"/>
                <a:ext cx="1653530" cy="420051"/>
              </a:xfrm>
              <a:prstGeom prst="rect">
                <a:avLst/>
              </a:prstGeom>
              <a:blipFill>
                <a:blip r:embed="rId8"/>
                <a:stretch>
                  <a:fillRect l="-4059" r="-332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8423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00013 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783 L 2.5E-6 -0.029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0013 0.0416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6" grpId="0" animBg="1"/>
      <p:bldP spid="26" grpId="1" animBg="1"/>
      <p:bldP spid="12" grpId="0"/>
      <p:bldP spid="27" grpId="0"/>
      <p:bldP spid="27" grpId="1"/>
      <p:bldP spid="14" grpId="0"/>
      <p:bldP spid="14" grpId="2"/>
      <p:bldP spid="14" grpId="3"/>
      <p:bldP spid="33" grpId="0" animBg="1"/>
      <p:bldP spid="33" grpId="1" animBg="1"/>
      <p:bldP spid="33" grpId="2" animBg="1"/>
      <p:bldP spid="36" grpId="0" animBg="1"/>
      <p:bldP spid="36" grpId="1" animBg="1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|15.9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3|17.3|1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61|1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B8D3CE3C50D24B94B161CCD4878FFE" ma:contentTypeVersion="29" ma:contentTypeDescription="Create a new document." ma:contentTypeScope="" ma:versionID="a8db0b219089321c1661cfe27a35d155">
  <xsd:schema xmlns:xsd="http://www.w3.org/2001/XMLSchema" xmlns:xs="http://www.w3.org/2001/XMLSchema" xmlns:p="http://schemas.microsoft.com/office/2006/metadata/properties" xmlns:ns3="e2725545-6676-46fe-8157-41576131cf29" xmlns:ns4="1a1e9f75-d907-45e0-9353-af10f7380f85" targetNamespace="http://schemas.microsoft.com/office/2006/metadata/properties" ma:root="true" ma:fieldsID="03a9a0e30cc9d6253bca8694f6f680a5" ns3:_="" ns4:_="">
    <xsd:import namespace="e2725545-6676-46fe-8157-41576131cf29"/>
    <xsd:import namespace="1a1e9f75-d907-45e0-9353-af10f7380f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25545-6676-46fe-8157-41576131cf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e9f75-d907-45e0-9353-af10f7380f8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9610E-EF1F-452B-8AD4-C20557DE3B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275F5A-2D06-4EFB-9A7C-C85BC1E38127}">
  <ds:schemaRefs>
    <ds:schemaRef ds:uri="http://schemas.microsoft.com/office/2006/documentManagement/types"/>
    <ds:schemaRef ds:uri="1a1e9f75-d907-45e0-9353-af10f7380f85"/>
    <ds:schemaRef ds:uri="http://purl.org/dc/dcmitype/"/>
    <ds:schemaRef ds:uri="e2725545-6676-46fe-8157-41576131cf29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C68235-E376-45F5-A7C5-61637C15ED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725545-6676-46fe-8157-41576131cf29"/>
    <ds:schemaRef ds:uri="1a1e9f75-d907-45e0-9353-af10f7380f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379</Words>
  <Application>Microsoft Office PowerPoint</Application>
  <PresentationFormat>Widescreen</PresentationFormat>
  <Paragraphs>86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Helvetica</vt:lpstr>
      <vt:lpstr>Office Theme</vt:lpstr>
      <vt:lpstr>CST For Unilateral Magnet &amp; RF Probe Simulation</vt:lpstr>
      <vt:lpstr>Introduction</vt:lpstr>
      <vt:lpstr>MatLab VS CST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 For Unilateral Magnet &amp; RF Probe Simulation</dc:title>
  <dc:creator>Devin Mathieu Morin</dc:creator>
  <cp:lastModifiedBy>Devin Mathieu Morin</cp:lastModifiedBy>
  <cp:revision>27</cp:revision>
  <dcterms:created xsi:type="dcterms:W3CDTF">2020-08-05T13:38:01Z</dcterms:created>
  <dcterms:modified xsi:type="dcterms:W3CDTF">2020-08-06T17:34:05Z</dcterms:modified>
</cp:coreProperties>
</file>